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1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AFB97-BB78-41C1-8F71-2DEC8533F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6EDCB2-B733-4A46-BA1B-0288CC75BB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574EF7-C961-42E0-B209-7C80260F0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A879-DC45-4F4F-B687-EB31323AF716}" type="datetimeFigureOut">
              <a:rPr lang="en-GB" smtClean="0"/>
              <a:t>04/12/2022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EAB71-A407-4817-85FF-0668A6D5F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F732E6-6EFA-41AC-9F80-56CD975FE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85A14-0415-410A-B056-DA9BE24183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248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2BF18-1370-4144-A153-E69C91E58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B669F-6A9E-4822-AAB8-182FDDA44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7E381-9094-4720-9169-7A2DE2B79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A879-DC45-4F4F-B687-EB31323AF716}" type="datetimeFigureOut">
              <a:rPr lang="en-GB" smtClean="0"/>
              <a:t>04/12/2022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7AB1D-96A2-4BA9-B40C-0FDDEA516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5BEC5D-5976-4BE3-BA97-C1CC5AAC3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85A14-0415-410A-B056-DA9BE24183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274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1A23D-4CDC-4C3D-847A-99CB4294C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ACD13E-2981-4152-8BFB-6DD45D710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EE0728-F544-4C4F-9437-049729049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A879-DC45-4F4F-B687-EB31323AF716}" type="datetimeFigureOut">
              <a:rPr lang="en-GB" smtClean="0"/>
              <a:t>04/12/2022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B24C3-10B3-40A8-B5AE-B1636C15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76C601-B712-494B-8530-B256E05DD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85A14-0415-410A-B056-DA9BE24183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646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A5CB0-F638-4FE3-ACEA-DA335BFA4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7408D-57DC-4E93-87CD-F2433114EE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84D06A-0C8E-47BB-979A-1D7F5AFB48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D6ED70-11BC-418F-B8E8-DE9A582BB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A879-DC45-4F4F-B687-EB31323AF716}" type="datetimeFigureOut">
              <a:rPr lang="en-GB" smtClean="0"/>
              <a:t>04/12/2022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919F25-7762-447C-862C-8D54A60BF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59EC46-FE30-4CE5-B486-412299681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85A14-0415-410A-B056-DA9BE24183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207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1F502-845D-4BC6-9376-712FF6F31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1F3CB0-B4A4-42CA-8389-16051DFC0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003286-1058-4E79-8B77-FDD2C67EB4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479259-3DB9-4976-B0A3-0D4BF879B0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8800E3-10D2-4B94-ABA0-86352D06DE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9D3F3D-18B6-40D3-B724-9550DBCB2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A879-DC45-4F4F-B687-EB31323AF716}" type="datetimeFigureOut">
              <a:rPr lang="en-GB" smtClean="0"/>
              <a:t>04/12/2022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7D33A4-90F9-4CF9-B8A5-091F98E7E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05210D-FECB-4869-BB72-09850A759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85A14-0415-410A-B056-DA9BE24183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49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A4887-8B18-4100-BC3E-5AF6D28D4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2AAE6B-4B71-4AED-BB5A-470E2260B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A879-DC45-4F4F-B687-EB31323AF716}" type="datetimeFigureOut">
              <a:rPr lang="en-GB" smtClean="0"/>
              <a:t>04/12/2022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91CA56-B9C7-4863-82AC-0D134E46A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BD4166-4DFF-4209-9B52-DAD9EF691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85A14-0415-410A-B056-DA9BE24183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785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EB2A38-62A9-42AA-B183-1B5231F77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A879-DC45-4F4F-B687-EB31323AF716}" type="datetimeFigureOut">
              <a:rPr lang="en-GB" smtClean="0"/>
              <a:t>04/12/2022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83CA70-9794-4440-8711-5D1F72A9F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55E233-DDCA-49A4-91F9-AD104E826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85A14-0415-410A-B056-DA9BE24183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577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EA745-2700-4073-81DC-E4F5FEB8F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C4801-80E3-40FE-B9F4-0C40A387A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69689B-A23B-489C-8E00-715A7591D4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0CE48F-092C-4144-8C1D-39C65EEDB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A879-DC45-4F4F-B687-EB31323AF716}" type="datetimeFigureOut">
              <a:rPr lang="en-GB" smtClean="0"/>
              <a:t>04/12/2022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1175E9-AFCA-4447-98D7-6FE57FD2D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03DFDD-AAC7-4BB8-9920-4410D7704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85A14-0415-410A-B056-DA9BE24183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488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FC562-B9DF-4D27-AB0C-31978341E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77F9B6-745F-4D48-AB1F-778486A4DD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082AF-4E01-4DA6-A0D4-0DEC9499E5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6D905D-61BB-43D5-8719-F4785C7B4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A879-DC45-4F4F-B687-EB31323AF716}" type="datetimeFigureOut">
              <a:rPr lang="en-GB" smtClean="0"/>
              <a:t>04/12/2022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2AC921-475C-4412-9AB0-B7392952A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46600F-CC26-4CFA-9E05-952B56AAA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85A14-0415-410A-B056-DA9BE24183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956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655D9-C410-4BD0-BB26-3E05188FC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17DEF2-C420-441A-B0D1-D11C2AA348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3589E-D2B5-4870-8AA8-B90C61B70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A879-DC45-4F4F-B687-EB31323AF716}" type="datetimeFigureOut">
              <a:rPr lang="en-GB" smtClean="0"/>
              <a:t>04/12/2022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BF489-E55A-42E4-9488-0301A7D91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E15BCD-41A6-46B5-BB9A-E797656B8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85A14-0415-410A-B056-DA9BE24183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056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FD52E8-FD9E-4D7A-9084-10BE73FCC9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368C25-E7E5-4949-8716-214739A99E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EEA346-A1F4-41F8-ACDC-810E54341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0A879-DC45-4F4F-B687-EB31323AF716}" type="datetimeFigureOut">
              <a:rPr lang="en-GB" smtClean="0"/>
              <a:t>04/12/2022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D42259-4750-484A-90DC-E8A144833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24F2B-95C9-45E7-B12E-A43E8F926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85A14-0415-410A-B056-DA9BE24183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946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771003-E163-4064-8278-17D1242B5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C5861-1809-469C-95FB-FA2C76A7A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4E72D-6302-443D-8EF3-F6927AC9D1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0A879-DC45-4F4F-B687-EB31323AF716}" type="datetimeFigureOut">
              <a:rPr lang="en-GB" smtClean="0"/>
              <a:t>04/12/2022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E97F3C-BB56-40E0-8431-412D44525C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D00203-AA63-43EF-AE12-32127A52CF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85A14-0415-410A-B056-DA9BE24183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680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5.png"/><Relationship Id="rId26" Type="http://schemas.openxmlformats.org/officeDocument/2006/relationships/image" Target="../media/image23.png"/><Relationship Id="rId3" Type="http://schemas.openxmlformats.org/officeDocument/2006/relationships/image" Target="../media/image2.png"/><Relationship Id="rId21" Type="http://schemas.openxmlformats.org/officeDocument/2006/relationships/image" Target="../media/image18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microsoft.com/office/2007/relationships/hdphoto" Target="../media/hdphoto2.wdp"/><Relationship Id="rId25" Type="http://schemas.openxmlformats.org/officeDocument/2006/relationships/image" Target="../media/image22.pn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20" Type="http://schemas.openxmlformats.org/officeDocument/2006/relationships/image" Target="../media/image17.png"/><Relationship Id="rId29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1.pn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23" Type="http://schemas.openxmlformats.org/officeDocument/2006/relationships/image" Target="../media/image20.png"/><Relationship Id="rId28" Type="http://schemas.openxmlformats.org/officeDocument/2006/relationships/image" Target="../media/image25.jpeg"/><Relationship Id="rId10" Type="http://schemas.openxmlformats.org/officeDocument/2006/relationships/image" Target="../media/image9.png"/><Relationship Id="rId19" Type="http://schemas.openxmlformats.org/officeDocument/2006/relationships/image" Target="../media/image16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microsoft.com/office/2007/relationships/hdphoto" Target="../media/hdphoto1.wdp"/><Relationship Id="rId22" Type="http://schemas.openxmlformats.org/officeDocument/2006/relationships/image" Target="../media/image19.jpeg"/><Relationship Id="rId27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1E415521-00FA-43D2-8506-07C4471B3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761384" y="1055950"/>
            <a:ext cx="9287616" cy="5432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79DEAD-7198-48CC-8044-281612BC49FD}"/>
              </a:ext>
            </a:extLst>
          </p:cNvPr>
          <p:cNvSpPr txBox="1"/>
          <p:nvPr/>
        </p:nvSpPr>
        <p:spPr>
          <a:xfrm>
            <a:off x="1479636" y="-26468"/>
            <a:ext cx="9369826" cy="342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25" b="1" u="sng" dirty="0">
                <a:latin typeface="Century Gothic" panose="020B0502020202020204" pitchFamily="34" charset="0"/>
              </a:rPr>
              <a:t>The Journey: GCSE ENGLISH at Earl Mortimer College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9274B43-44E9-4260-82BB-66450D90718A}"/>
              </a:ext>
            </a:extLst>
          </p:cNvPr>
          <p:cNvGrpSpPr/>
          <p:nvPr/>
        </p:nvGrpSpPr>
        <p:grpSpPr>
          <a:xfrm>
            <a:off x="5296256" y="313151"/>
            <a:ext cx="1244396" cy="832928"/>
            <a:chOff x="9645280" y="1211044"/>
            <a:chExt cx="1531564" cy="1185344"/>
          </a:xfrm>
        </p:grpSpPr>
        <p:pic>
          <p:nvPicPr>
            <p:cNvPr id="37" name="Graphic 36" descr="Sign">
              <a:extLst>
                <a:ext uri="{FF2B5EF4-FFF2-40B4-BE49-F238E27FC236}">
                  <a16:creationId xmlns:a16="http://schemas.microsoft.com/office/drawing/2014/main" id="{1FBE8098-6028-406E-B0FC-D0DF8C336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45280" y="1211044"/>
              <a:ext cx="1531564" cy="118534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1FE0135-7A76-4001-A870-C92CF16FD387}"/>
                </a:ext>
              </a:extLst>
            </p:cNvPr>
            <p:cNvSpPr txBox="1"/>
            <p:nvPr/>
          </p:nvSpPr>
          <p:spPr>
            <a:xfrm>
              <a:off x="9994188" y="1520936"/>
              <a:ext cx="1173377" cy="380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38" dirty="0"/>
                <a:t>Year 10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1A2435A-CCD1-4EA4-9A7C-C2962A180B9B}"/>
              </a:ext>
            </a:extLst>
          </p:cNvPr>
          <p:cNvGrpSpPr/>
          <p:nvPr/>
        </p:nvGrpSpPr>
        <p:grpSpPr>
          <a:xfrm>
            <a:off x="1090984" y="268442"/>
            <a:ext cx="1244396" cy="963092"/>
            <a:chOff x="1558340" y="3809967"/>
            <a:chExt cx="1531564" cy="1185344"/>
          </a:xfrm>
        </p:grpSpPr>
        <p:pic>
          <p:nvPicPr>
            <p:cNvPr id="39" name="Graphic 38" descr="Sign">
              <a:extLst>
                <a:ext uri="{FF2B5EF4-FFF2-40B4-BE49-F238E27FC236}">
                  <a16:creationId xmlns:a16="http://schemas.microsoft.com/office/drawing/2014/main" id="{FEE3EC4A-D489-4B3A-B5FF-97898D0ED5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58340" y="3809967"/>
              <a:ext cx="1531564" cy="1185344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D27970E-14AC-48E5-97FA-74A4EE821406}"/>
                </a:ext>
              </a:extLst>
            </p:cNvPr>
            <p:cNvSpPr txBox="1"/>
            <p:nvPr/>
          </p:nvSpPr>
          <p:spPr>
            <a:xfrm>
              <a:off x="1916527" y="4073475"/>
              <a:ext cx="1173377" cy="329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38" dirty="0"/>
                <a:t>Year 9</a:t>
              </a:r>
            </a:p>
          </p:txBody>
        </p:sp>
      </p:grpSp>
      <p:sp>
        <p:nvSpPr>
          <p:cNvPr id="35" name="Speech Bubble: Rectangle with Corners Rounded 34">
            <a:extLst>
              <a:ext uri="{FF2B5EF4-FFF2-40B4-BE49-F238E27FC236}">
                <a16:creationId xmlns:a16="http://schemas.microsoft.com/office/drawing/2014/main" id="{1AD4D163-4858-412B-9011-4FC816B63B2F}"/>
              </a:ext>
            </a:extLst>
          </p:cNvPr>
          <p:cNvSpPr/>
          <p:nvPr/>
        </p:nvSpPr>
        <p:spPr>
          <a:xfrm>
            <a:off x="5518526" y="4821177"/>
            <a:ext cx="893549" cy="497777"/>
          </a:xfrm>
          <a:prstGeom prst="wedgeRoundRectCallout">
            <a:avLst>
              <a:gd name="adj1" fmla="val -7213"/>
              <a:gd name="adj2" fmla="val 80198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13" b="1" dirty="0"/>
              <a:t>Literature</a:t>
            </a:r>
          </a:p>
          <a:p>
            <a:pPr algn="ctr"/>
            <a:r>
              <a:rPr lang="en-GB" sz="813" b="1" dirty="0"/>
              <a:t>A Christmas Carol</a:t>
            </a:r>
          </a:p>
        </p:txBody>
      </p:sp>
      <p:sp>
        <p:nvSpPr>
          <p:cNvPr id="45" name="Speech Bubble: Rectangle with Corners Rounded 44">
            <a:extLst>
              <a:ext uri="{FF2B5EF4-FFF2-40B4-BE49-F238E27FC236}">
                <a16:creationId xmlns:a16="http://schemas.microsoft.com/office/drawing/2014/main" id="{BD54BA61-ED65-49AC-8EE5-4DF4EE83EB0A}"/>
              </a:ext>
            </a:extLst>
          </p:cNvPr>
          <p:cNvSpPr/>
          <p:nvPr/>
        </p:nvSpPr>
        <p:spPr>
          <a:xfrm>
            <a:off x="6597131" y="4846765"/>
            <a:ext cx="893549" cy="497777"/>
          </a:xfrm>
          <a:prstGeom prst="wedgeRoundRectCallout">
            <a:avLst>
              <a:gd name="adj1" fmla="val -6556"/>
              <a:gd name="adj2" fmla="val 71546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13" b="1" dirty="0"/>
              <a:t>Language</a:t>
            </a:r>
          </a:p>
          <a:p>
            <a:pPr algn="ctr"/>
            <a:r>
              <a:rPr lang="en-GB" sz="813" b="1" dirty="0"/>
              <a:t>Revision</a:t>
            </a:r>
          </a:p>
        </p:txBody>
      </p:sp>
      <p:sp>
        <p:nvSpPr>
          <p:cNvPr id="47" name="Speech Bubble: Rectangle with Corners Rounded 46">
            <a:extLst>
              <a:ext uri="{FF2B5EF4-FFF2-40B4-BE49-F238E27FC236}">
                <a16:creationId xmlns:a16="http://schemas.microsoft.com/office/drawing/2014/main" id="{FEF09791-C5CF-4974-9779-1A9772439DA9}"/>
              </a:ext>
            </a:extLst>
          </p:cNvPr>
          <p:cNvSpPr/>
          <p:nvPr/>
        </p:nvSpPr>
        <p:spPr>
          <a:xfrm>
            <a:off x="4332133" y="407972"/>
            <a:ext cx="893549" cy="497777"/>
          </a:xfrm>
          <a:prstGeom prst="wedgeRoundRectCallout">
            <a:avLst>
              <a:gd name="adj1" fmla="val -5716"/>
              <a:gd name="adj2" fmla="val 73054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13" b="1" dirty="0"/>
              <a:t>Literature</a:t>
            </a:r>
          </a:p>
          <a:p>
            <a:pPr algn="ctr"/>
            <a:r>
              <a:rPr lang="en-GB" sz="813" b="1" dirty="0"/>
              <a:t>Unseen Poetry</a:t>
            </a:r>
          </a:p>
        </p:txBody>
      </p:sp>
      <p:sp>
        <p:nvSpPr>
          <p:cNvPr id="48" name="Speech Bubble: Rectangle with Corners Rounded 47">
            <a:extLst>
              <a:ext uri="{FF2B5EF4-FFF2-40B4-BE49-F238E27FC236}">
                <a16:creationId xmlns:a16="http://schemas.microsoft.com/office/drawing/2014/main" id="{3653A540-708E-43F8-92CA-BD6EB78F00E6}"/>
              </a:ext>
            </a:extLst>
          </p:cNvPr>
          <p:cNvSpPr/>
          <p:nvPr/>
        </p:nvSpPr>
        <p:spPr>
          <a:xfrm>
            <a:off x="6495704" y="429799"/>
            <a:ext cx="893549" cy="497777"/>
          </a:xfrm>
          <a:prstGeom prst="wedgeRoundRectCallout">
            <a:avLst>
              <a:gd name="adj1" fmla="val 11082"/>
              <a:gd name="adj2" fmla="val 68531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13" b="1" dirty="0"/>
              <a:t>Language</a:t>
            </a:r>
          </a:p>
          <a:p>
            <a:pPr algn="ctr"/>
            <a:r>
              <a:rPr lang="en-GB" sz="813" b="1" dirty="0"/>
              <a:t>20</a:t>
            </a:r>
            <a:r>
              <a:rPr lang="en-GB" sz="813" b="1" baseline="30000" dirty="0"/>
              <a:t>th</a:t>
            </a:r>
            <a:r>
              <a:rPr lang="en-GB" sz="813" b="1" dirty="0"/>
              <a:t> Century Reading</a:t>
            </a:r>
          </a:p>
        </p:txBody>
      </p:sp>
      <p:sp>
        <p:nvSpPr>
          <p:cNvPr id="49" name="Speech Bubble: Rectangle with Corners Rounded 48">
            <a:extLst>
              <a:ext uri="{FF2B5EF4-FFF2-40B4-BE49-F238E27FC236}">
                <a16:creationId xmlns:a16="http://schemas.microsoft.com/office/drawing/2014/main" id="{7DB5B3DE-4420-411D-9AFF-DA244509D6F1}"/>
              </a:ext>
            </a:extLst>
          </p:cNvPr>
          <p:cNvSpPr/>
          <p:nvPr/>
        </p:nvSpPr>
        <p:spPr>
          <a:xfrm>
            <a:off x="7782406" y="410119"/>
            <a:ext cx="893549" cy="497777"/>
          </a:xfrm>
          <a:prstGeom prst="wedgeRoundRectCallout">
            <a:avLst>
              <a:gd name="adj1" fmla="val -11955"/>
              <a:gd name="adj2" fmla="val 85115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13" b="1" dirty="0"/>
              <a:t>Language</a:t>
            </a:r>
          </a:p>
          <a:p>
            <a:pPr algn="ctr"/>
            <a:r>
              <a:rPr lang="en-GB" sz="813" b="1" dirty="0"/>
              <a:t>Creative Writing</a:t>
            </a:r>
          </a:p>
        </p:txBody>
      </p:sp>
      <p:sp>
        <p:nvSpPr>
          <p:cNvPr id="50" name="Speech Bubble: Rectangle with Corners Rounded 49">
            <a:extLst>
              <a:ext uri="{FF2B5EF4-FFF2-40B4-BE49-F238E27FC236}">
                <a16:creationId xmlns:a16="http://schemas.microsoft.com/office/drawing/2014/main" id="{B362D227-27C6-41D3-814F-7723C334E103}"/>
              </a:ext>
            </a:extLst>
          </p:cNvPr>
          <p:cNvSpPr/>
          <p:nvPr/>
        </p:nvSpPr>
        <p:spPr>
          <a:xfrm>
            <a:off x="4343570" y="4885012"/>
            <a:ext cx="893549" cy="497777"/>
          </a:xfrm>
          <a:prstGeom prst="wedgeRoundRectCallout">
            <a:avLst>
              <a:gd name="adj1" fmla="val -36002"/>
              <a:gd name="adj2" fmla="val 76597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13" b="1" dirty="0"/>
              <a:t>Language 19</a:t>
            </a:r>
            <a:r>
              <a:rPr lang="en-GB" sz="813" b="1" baseline="30000" dirty="0"/>
              <a:t>th</a:t>
            </a:r>
            <a:r>
              <a:rPr lang="en-GB" sz="813" b="1" dirty="0"/>
              <a:t> and 21</a:t>
            </a:r>
            <a:r>
              <a:rPr lang="en-GB" sz="813" b="1" baseline="30000" dirty="0"/>
              <a:t>st</a:t>
            </a:r>
            <a:r>
              <a:rPr lang="en-GB" sz="813" b="1" dirty="0"/>
              <a:t> Century Reading</a:t>
            </a:r>
          </a:p>
        </p:txBody>
      </p:sp>
      <p:sp>
        <p:nvSpPr>
          <p:cNvPr id="51" name="Speech Bubble: Rectangle with Corners Rounded 50">
            <a:extLst>
              <a:ext uri="{FF2B5EF4-FFF2-40B4-BE49-F238E27FC236}">
                <a16:creationId xmlns:a16="http://schemas.microsoft.com/office/drawing/2014/main" id="{97EA883B-C814-40C7-B6B4-F55D7AFFF3A8}"/>
              </a:ext>
            </a:extLst>
          </p:cNvPr>
          <p:cNvSpPr/>
          <p:nvPr/>
        </p:nvSpPr>
        <p:spPr>
          <a:xfrm>
            <a:off x="9841646" y="2492154"/>
            <a:ext cx="893549" cy="497777"/>
          </a:xfrm>
          <a:prstGeom prst="wedgeRoundRectCallout">
            <a:avLst>
              <a:gd name="adj1" fmla="val -65346"/>
              <a:gd name="adj2" fmla="val -15895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13" b="1" dirty="0"/>
              <a:t>Language </a:t>
            </a:r>
          </a:p>
          <a:p>
            <a:pPr algn="ctr"/>
            <a:r>
              <a:rPr lang="en-GB" sz="813" b="1" dirty="0"/>
              <a:t>19</a:t>
            </a:r>
            <a:r>
              <a:rPr lang="en-GB" sz="813" b="1" baseline="30000" dirty="0"/>
              <a:t>th</a:t>
            </a:r>
            <a:r>
              <a:rPr lang="en-GB" sz="813" b="1" dirty="0"/>
              <a:t> and 21</a:t>
            </a:r>
            <a:r>
              <a:rPr lang="en-GB" sz="813" b="1" baseline="30000" dirty="0"/>
              <a:t>st</a:t>
            </a:r>
            <a:r>
              <a:rPr lang="en-GB" sz="813" b="1" dirty="0"/>
              <a:t> Century Reading</a:t>
            </a:r>
          </a:p>
        </p:txBody>
      </p:sp>
      <p:sp>
        <p:nvSpPr>
          <p:cNvPr id="54" name="Speech Bubble: Rectangle with Corners Rounded 53">
            <a:extLst>
              <a:ext uri="{FF2B5EF4-FFF2-40B4-BE49-F238E27FC236}">
                <a16:creationId xmlns:a16="http://schemas.microsoft.com/office/drawing/2014/main" id="{01A8C8DB-99FC-4022-9E65-9943E9732110}"/>
              </a:ext>
            </a:extLst>
          </p:cNvPr>
          <p:cNvSpPr/>
          <p:nvPr/>
        </p:nvSpPr>
        <p:spPr>
          <a:xfrm>
            <a:off x="6479927" y="2530933"/>
            <a:ext cx="998233" cy="497777"/>
          </a:xfrm>
          <a:prstGeom prst="wedgeRoundRectCallout">
            <a:avLst>
              <a:gd name="adj1" fmla="val -3535"/>
              <a:gd name="adj2" fmla="val 90790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13" b="1" dirty="0"/>
              <a:t>Literature</a:t>
            </a:r>
          </a:p>
          <a:p>
            <a:pPr algn="ctr"/>
            <a:r>
              <a:rPr lang="en-GB" sz="813" b="1" dirty="0"/>
              <a:t>Macbeth or Romeo and Juliet</a:t>
            </a:r>
          </a:p>
        </p:txBody>
      </p:sp>
      <p:sp>
        <p:nvSpPr>
          <p:cNvPr id="55" name="Speech Bubble: Rectangle with Corners Rounded 54">
            <a:extLst>
              <a:ext uri="{FF2B5EF4-FFF2-40B4-BE49-F238E27FC236}">
                <a16:creationId xmlns:a16="http://schemas.microsoft.com/office/drawing/2014/main" id="{F943FA77-D0C6-43BC-9BD8-8591B5898B65}"/>
              </a:ext>
            </a:extLst>
          </p:cNvPr>
          <p:cNvSpPr/>
          <p:nvPr/>
        </p:nvSpPr>
        <p:spPr>
          <a:xfrm>
            <a:off x="4478771" y="2552773"/>
            <a:ext cx="986895" cy="497777"/>
          </a:xfrm>
          <a:prstGeom prst="wedgeRoundRectCallout">
            <a:avLst>
              <a:gd name="adj1" fmla="val 34067"/>
              <a:gd name="adj2" fmla="val 82455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13" b="1" dirty="0"/>
              <a:t>Literature</a:t>
            </a:r>
          </a:p>
          <a:p>
            <a:pPr algn="ctr"/>
            <a:r>
              <a:rPr lang="en-GB" sz="813" b="1" dirty="0"/>
              <a:t>Anthology Revision</a:t>
            </a:r>
          </a:p>
        </p:txBody>
      </p:sp>
      <p:sp>
        <p:nvSpPr>
          <p:cNvPr id="56" name="Speech Bubble: Rectangle with Corners Rounded 55">
            <a:extLst>
              <a:ext uri="{FF2B5EF4-FFF2-40B4-BE49-F238E27FC236}">
                <a16:creationId xmlns:a16="http://schemas.microsoft.com/office/drawing/2014/main" id="{1092B56D-335F-4CCB-9C33-1D2CC5FA705A}"/>
              </a:ext>
            </a:extLst>
          </p:cNvPr>
          <p:cNvSpPr/>
          <p:nvPr/>
        </p:nvSpPr>
        <p:spPr>
          <a:xfrm>
            <a:off x="2702206" y="3005202"/>
            <a:ext cx="935638" cy="497777"/>
          </a:xfrm>
          <a:prstGeom prst="wedgeRoundRectCallout">
            <a:avLst>
              <a:gd name="adj1" fmla="val 40670"/>
              <a:gd name="adj2" fmla="val 84629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13" b="1" dirty="0"/>
              <a:t>Language</a:t>
            </a:r>
          </a:p>
          <a:p>
            <a:pPr algn="ctr"/>
            <a:r>
              <a:rPr lang="en-GB" sz="813" b="1" dirty="0"/>
              <a:t>Spoken Language Presentations</a:t>
            </a:r>
          </a:p>
        </p:txBody>
      </p:sp>
      <p:sp>
        <p:nvSpPr>
          <p:cNvPr id="58" name="Speech Bubble: Rectangle with Corners Rounded 57">
            <a:extLst>
              <a:ext uri="{FF2B5EF4-FFF2-40B4-BE49-F238E27FC236}">
                <a16:creationId xmlns:a16="http://schemas.microsoft.com/office/drawing/2014/main" id="{DF900E7F-0A3F-40EB-9782-9BCA56156022}"/>
              </a:ext>
            </a:extLst>
          </p:cNvPr>
          <p:cNvSpPr/>
          <p:nvPr/>
        </p:nvSpPr>
        <p:spPr>
          <a:xfrm>
            <a:off x="9444728" y="3658925"/>
            <a:ext cx="961823" cy="497777"/>
          </a:xfrm>
          <a:prstGeom prst="wedgeRoundRectCallout">
            <a:avLst>
              <a:gd name="adj1" fmla="val -78959"/>
              <a:gd name="adj2" fmla="val -30943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13" b="1" dirty="0"/>
              <a:t>Language </a:t>
            </a:r>
          </a:p>
          <a:p>
            <a:pPr algn="ctr"/>
            <a:r>
              <a:rPr lang="en-GB" sz="813" b="1" dirty="0"/>
              <a:t>Transactional Writing</a:t>
            </a:r>
          </a:p>
        </p:txBody>
      </p:sp>
      <p:sp>
        <p:nvSpPr>
          <p:cNvPr id="59" name="Speech Bubble: Rectangle with Corners Rounded 58">
            <a:extLst>
              <a:ext uri="{FF2B5EF4-FFF2-40B4-BE49-F238E27FC236}">
                <a16:creationId xmlns:a16="http://schemas.microsoft.com/office/drawing/2014/main" id="{AC001398-55C7-4B4A-B1E9-043462159BAE}"/>
              </a:ext>
            </a:extLst>
          </p:cNvPr>
          <p:cNvSpPr/>
          <p:nvPr/>
        </p:nvSpPr>
        <p:spPr>
          <a:xfrm>
            <a:off x="2935104" y="404321"/>
            <a:ext cx="998233" cy="497777"/>
          </a:xfrm>
          <a:prstGeom prst="wedgeRoundRectCallout">
            <a:avLst>
              <a:gd name="adj1" fmla="val 8813"/>
              <a:gd name="adj2" fmla="val 76665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13" b="1" dirty="0"/>
              <a:t>GCSE Literature</a:t>
            </a:r>
          </a:p>
          <a:p>
            <a:pPr algn="ctr"/>
            <a:r>
              <a:rPr lang="en-GB" sz="813" b="1" dirty="0"/>
              <a:t>Anthology</a:t>
            </a:r>
          </a:p>
        </p:txBody>
      </p:sp>
      <p:sp>
        <p:nvSpPr>
          <p:cNvPr id="60" name="Speech Bubble: Rectangle with Corners Rounded 59">
            <a:extLst>
              <a:ext uri="{FF2B5EF4-FFF2-40B4-BE49-F238E27FC236}">
                <a16:creationId xmlns:a16="http://schemas.microsoft.com/office/drawing/2014/main" id="{C22ACD84-2AEE-40BB-BAA5-8CD8A6749BA2}"/>
              </a:ext>
            </a:extLst>
          </p:cNvPr>
          <p:cNvSpPr/>
          <p:nvPr/>
        </p:nvSpPr>
        <p:spPr>
          <a:xfrm>
            <a:off x="9355292" y="733758"/>
            <a:ext cx="893549" cy="497777"/>
          </a:xfrm>
          <a:prstGeom prst="wedgeRoundRectCallout">
            <a:avLst>
              <a:gd name="adj1" fmla="val -44167"/>
              <a:gd name="adj2" fmla="val 85770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13" b="1" dirty="0"/>
              <a:t>Literature</a:t>
            </a:r>
          </a:p>
          <a:p>
            <a:pPr algn="ctr"/>
            <a:r>
              <a:rPr lang="en-GB" sz="813" b="1" dirty="0"/>
              <a:t>An Inspector Calls</a:t>
            </a:r>
          </a:p>
          <a:p>
            <a:endParaRPr lang="en-GB" sz="813" b="1" dirty="0"/>
          </a:p>
        </p:txBody>
      </p:sp>
      <p:sp>
        <p:nvSpPr>
          <p:cNvPr id="62" name="Speech Bubble: Rectangle with Corners Rounded 61">
            <a:extLst>
              <a:ext uri="{FF2B5EF4-FFF2-40B4-BE49-F238E27FC236}">
                <a16:creationId xmlns:a16="http://schemas.microsoft.com/office/drawing/2014/main" id="{A79F13CF-D4E6-4141-9728-C222703D2FC9}"/>
              </a:ext>
            </a:extLst>
          </p:cNvPr>
          <p:cNvSpPr/>
          <p:nvPr/>
        </p:nvSpPr>
        <p:spPr>
          <a:xfrm>
            <a:off x="2369017" y="5498393"/>
            <a:ext cx="893549" cy="497777"/>
          </a:xfrm>
          <a:prstGeom prst="wedgeRoundRectCallout">
            <a:avLst>
              <a:gd name="adj1" fmla="val 51759"/>
              <a:gd name="adj2" fmla="val -66499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13" b="1" dirty="0"/>
              <a:t>Language </a:t>
            </a:r>
          </a:p>
          <a:p>
            <a:pPr algn="ctr"/>
            <a:r>
              <a:rPr lang="en-GB" sz="813" b="1" dirty="0"/>
              <a:t>20</a:t>
            </a:r>
            <a:r>
              <a:rPr lang="en-GB" sz="813" b="1" baseline="30000" dirty="0"/>
              <a:t>th</a:t>
            </a:r>
            <a:r>
              <a:rPr lang="en-GB" sz="813" b="1" dirty="0"/>
              <a:t> Century Reading</a:t>
            </a:r>
          </a:p>
        </p:txBody>
      </p:sp>
      <p:sp>
        <p:nvSpPr>
          <p:cNvPr id="63" name="Speech Bubble: Rectangle with Corners Rounded 62">
            <a:extLst>
              <a:ext uri="{FF2B5EF4-FFF2-40B4-BE49-F238E27FC236}">
                <a16:creationId xmlns:a16="http://schemas.microsoft.com/office/drawing/2014/main" id="{2FA41E68-0A82-4EB0-974E-0B9FD4FAC59A}"/>
              </a:ext>
            </a:extLst>
          </p:cNvPr>
          <p:cNvSpPr/>
          <p:nvPr/>
        </p:nvSpPr>
        <p:spPr>
          <a:xfrm>
            <a:off x="9009438" y="4811099"/>
            <a:ext cx="890551" cy="497777"/>
          </a:xfrm>
          <a:prstGeom prst="wedgeRoundRectCallout">
            <a:avLst>
              <a:gd name="adj1" fmla="val -26233"/>
              <a:gd name="adj2" fmla="val 78489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13" b="1" dirty="0"/>
              <a:t> Exams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1A2435A-CCD1-4EA4-9A7C-C2962A180B9B}"/>
              </a:ext>
            </a:extLst>
          </p:cNvPr>
          <p:cNvGrpSpPr/>
          <p:nvPr/>
        </p:nvGrpSpPr>
        <p:grpSpPr>
          <a:xfrm>
            <a:off x="2489845" y="4137109"/>
            <a:ext cx="1264231" cy="963092"/>
            <a:chOff x="1503311" y="3738394"/>
            <a:chExt cx="1555976" cy="1185344"/>
          </a:xfrm>
        </p:grpSpPr>
        <p:pic>
          <p:nvPicPr>
            <p:cNvPr id="73" name="Graphic 38" descr="Sign">
              <a:extLst>
                <a:ext uri="{FF2B5EF4-FFF2-40B4-BE49-F238E27FC236}">
                  <a16:creationId xmlns:a16="http://schemas.microsoft.com/office/drawing/2014/main" id="{FEE3EC4A-D489-4B3A-B5FF-97898D0ED5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03311" y="3738394"/>
              <a:ext cx="1531564" cy="1185344"/>
            </a:xfrm>
            <a:prstGeom prst="rect">
              <a:avLst/>
            </a:prstGeom>
          </p:spPr>
        </p:pic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D27970E-14AC-48E5-97FA-74A4EE821406}"/>
                </a:ext>
              </a:extLst>
            </p:cNvPr>
            <p:cNvSpPr txBox="1"/>
            <p:nvPr/>
          </p:nvSpPr>
          <p:spPr>
            <a:xfrm>
              <a:off x="1885910" y="4035446"/>
              <a:ext cx="1173377" cy="329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38" dirty="0"/>
                <a:t>Year11</a:t>
              </a:r>
            </a:p>
          </p:txBody>
        </p:sp>
      </p:grpSp>
      <p:pic>
        <p:nvPicPr>
          <p:cNvPr id="2055" name="Picture 20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262" y="3278885"/>
            <a:ext cx="583772" cy="583772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2932" y="3459699"/>
            <a:ext cx="264707" cy="548217"/>
          </a:xfrm>
          <a:prstGeom prst="rect">
            <a:avLst/>
          </a:prstGeom>
        </p:spPr>
      </p:pic>
      <p:pic>
        <p:nvPicPr>
          <p:cNvPr id="2078" name="Picture 207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453" y="5747281"/>
            <a:ext cx="1086098" cy="9736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8"/>
          <a:srcRect l="23834" t="13146" r="23771" b="20563"/>
          <a:stretch/>
        </p:blipFill>
        <p:spPr>
          <a:xfrm>
            <a:off x="6427874" y="1161926"/>
            <a:ext cx="455810" cy="576706"/>
          </a:xfrm>
          <a:prstGeom prst="rect">
            <a:avLst/>
          </a:prstGeom>
        </p:spPr>
      </p:pic>
      <p:sp>
        <p:nvSpPr>
          <p:cNvPr id="67" name="Speech Bubble: Rectangle with Corners Rounded 44">
            <a:extLst>
              <a:ext uri="{FF2B5EF4-FFF2-40B4-BE49-F238E27FC236}">
                <a16:creationId xmlns:a16="http://schemas.microsoft.com/office/drawing/2014/main" id="{BD54BA61-ED65-49AC-8EE5-4DF4EE83EB0A}"/>
              </a:ext>
            </a:extLst>
          </p:cNvPr>
          <p:cNvSpPr/>
          <p:nvPr/>
        </p:nvSpPr>
        <p:spPr>
          <a:xfrm>
            <a:off x="7719235" y="4846765"/>
            <a:ext cx="893549" cy="497777"/>
          </a:xfrm>
          <a:prstGeom prst="wedgeRoundRectCallout">
            <a:avLst>
              <a:gd name="adj1" fmla="val -6556"/>
              <a:gd name="adj2" fmla="val 71546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13" b="1" dirty="0"/>
              <a:t>Literature Revision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235" y="1170929"/>
            <a:ext cx="644267" cy="64426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745" y="5682774"/>
            <a:ext cx="510802" cy="612962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96879" y="1312415"/>
            <a:ext cx="516700" cy="702037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83156" y="4902479"/>
            <a:ext cx="519747" cy="70476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599" y="3410777"/>
            <a:ext cx="692710" cy="64792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131" y="3521793"/>
            <a:ext cx="659526" cy="65952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81786" l="9239" r="89946">
                        <a14:foregroundMark x1="13043" y1="21786" x2="85870" y2="22857"/>
                        <a14:foregroundMark x1="20109" y1="14286" x2="26630" y2="1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802" y="2461745"/>
            <a:ext cx="890550" cy="67759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FC3BC9F-9A81-4C80-9819-2235CE8840C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877692" y="1275781"/>
            <a:ext cx="982648" cy="4913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46F0F4-4F67-42E4-BFC6-EB30EB68DF8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368698" y="1098336"/>
            <a:ext cx="750432" cy="911386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466EA9B-B709-4E7D-963B-B287B009654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170331" y="3325300"/>
            <a:ext cx="712979" cy="9113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791CD2-490B-4AD2-AFB5-6FC4F41E788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497115" y="1118744"/>
            <a:ext cx="1095043" cy="8202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D9CA94D-4431-43AD-916C-6E897AE14E2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flipH="1">
            <a:off x="7520439" y="1129432"/>
            <a:ext cx="880290" cy="880290"/>
          </a:xfrm>
          <a:prstGeom prst="rect">
            <a:avLst/>
          </a:prstGeom>
        </p:spPr>
      </p:pic>
      <p:sp>
        <p:nvSpPr>
          <p:cNvPr id="18" name="AutoShape 4" descr="How to get back in the habit of reading - Vox">
            <a:extLst>
              <a:ext uri="{FF2B5EF4-FFF2-40B4-BE49-F238E27FC236}">
                <a16:creationId xmlns:a16="http://schemas.microsoft.com/office/drawing/2014/main" id="{1985682D-B900-4E45-94B0-A72D80AE2CE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4" name="Picture 10" descr="Free Reading Cartoon, Download Free Reading Cartoon png images, Free  ClipArts on Clipart Library">
            <a:extLst>
              <a:ext uri="{FF2B5EF4-FFF2-40B4-BE49-F238E27FC236}">
                <a16:creationId xmlns:a16="http://schemas.microsoft.com/office/drawing/2014/main" id="{9368EB3B-4CE8-49DE-81EC-F462634DC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5228" y="2288807"/>
            <a:ext cx="744964" cy="76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0" descr="Free Reading Cartoon, Download Free Reading Cartoon png images, Free  ClipArts on Clipart Library">
            <a:extLst>
              <a:ext uri="{FF2B5EF4-FFF2-40B4-BE49-F238E27FC236}">
                <a16:creationId xmlns:a16="http://schemas.microsoft.com/office/drawing/2014/main" id="{B5BDCE7E-0A1A-4EE6-A242-7FACBCEC4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494" y="1093076"/>
            <a:ext cx="744964" cy="76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0" descr="Free Reading Cartoon, Download Free Reading Cartoon png images, Free  ClipArts on Clipart Library">
            <a:extLst>
              <a:ext uri="{FF2B5EF4-FFF2-40B4-BE49-F238E27FC236}">
                <a16:creationId xmlns:a16="http://schemas.microsoft.com/office/drawing/2014/main" id="{0FB58478-2EF0-4001-B71F-13EDA4C08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208" y="5608384"/>
            <a:ext cx="744964" cy="76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0" descr="Free Reading Cartoon, Download Free Reading Cartoon png images, Free  ClipArts on Clipart Library">
            <a:extLst>
              <a:ext uri="{FF2B5EF4-FFF2-40B4-BE49-F238E27FC236}">
                <a16:creationId xmlns:a16="http://schemas.microsoft.com/office/drawing/2014/main" id="{02C9E436-03B9-4494-8D12-9BBF31536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664" y="4769735"/>
            <a:ext cx="744964" cy="837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784B672-5801-4A0C-A276-AA7549B43D2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591756" y="1175536"/>
            <a:ext cx="705969" cy="100638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50E4037-C9F1-4D0A-BB4A-D1032B92F74D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352809" y="3254089"/>
            <a:ext cx="646291" cy="84743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09D9DE9-3CB7-4DD3-9851-84033B6DCFF1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613563" y="3346009"/>
            <a:ext cx="1160805" cy="84743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756C3C3-5E27-42A3-94A9-002E06CB8BF8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772481" y="3591786"/>
            <a:ext cx="943069" cy="7192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6E02047-A8C8-4835-AA09-183B6AD6D618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276960" y="5641145"/>
            <a:ext cx="1126550" cy="646956"/>
          </a:xfrm>
          <a:prstGeom prst="rect">
            <a:avLst/>
          </a:prstGeom>
        </p:spPr>
      </p:pic>
      <p:pic>
        <p:nvPicPr>
          <p:cNvPr id="1036" name="Picture 12" descr="National 5 Revision Booklet | Ross High Maths">
            <a:extLst>
              <a:ext uri="{FF2B5EF4-FFF2-40B4-BE49-F238E27FC236}">
                <a16:creationId xmlns:a16="http://schemas.microsoft.com/office/drawing/2014/main" id="{30421FEC-E673-4B60-8255-0DF6FF207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563" y="5577437"/>
            <a:ext cx="937507" cy="809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12" descr="National 5 Revision Booklet | Ross High Maths">
            <a:extLst>
              <a:ext uri="{FF2B5EF4-FFF2-40B4-BE49-F238E27FC236}">
                <a16:creationId xmlns:a16="http://schemas.microsoft.com/office/drawing/2014/main" id="{00A213F6-3020-4F46-9900-B9A34C16F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406" y="5577437"/>
            <a:ext cx="937507" cy="809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9076E09-CC94-4315-80BB-1CE92DFA5346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113579" y="5566469"/>
            <a:ext cx="912064" cy="88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742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B4205-6EC7-44B4-BFE6-BAC3F885FF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2867" y="378282"/>
            <a:ext cx="4631055" cy="5702007"/>
          </a:xfrm>
          <a:solidFill>
            <a:srgbClr val="92D050"/>
          </a:solidFill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en-GB" sz="3400" b="1" u="sng" dirty="0">
                <a:latin typeface="Candara" panose="020E0502030303020204" pitchFamily="34" charset="0"/>
              </a:rPr>
              <a:t>What will I learn in GCSE Language?</a:t>
            </a:r>
          </a:p>
          <a:p>
            <a:pPr marL="0" indent="0">
              <a:buNone/>
            </a:pPr>
            <a:endParaRPr lang="en-GB" sz="3400" dirty="0">
              <a:latin typeface="Candara" panose="020E0502030303020204" pitchFamily="34" charset="0"/>
            </a:endParaRPr>
          </a:p>
          <a:p>
            <a:r>
              <a:rPr lang="en-GB" sz="3400" b="1" dirty="0">
                <a:latin typeface="Candara" panose="020E0502030303020204" pitchFamily="34" charset="0"/>
              </a:rPr>
              <a:t>AO1 · Identify and interpret explicit and implicit information and ideas · Select and synthesise evidence from different texts </a:t>
            </a:r>
          </a:p>
          <a:p>
            <a:r>
              <a:rPr lang="en-GB" sz="3400" b="1" dirty="0">
                <a:latin typeface="Candara" panose="020E0502030303020204" pitchFamily="34" charset="0"/>
              </a:rPr>
              <a:t>AO2 Explain, comment on analyse how writers use language and structure to achieve effects and influence readers, using relevant subject terminology to support their views </a:t>
            </a:r>
          </a:p>
          <a:p>
            <a:r>
              <a:rPr lang="en-GB" sz="3400" b="1" dirty="0">
                <a:latin typeface="Candara" panose="020E0502030303020204" pitchFamily="34" charset="0"/>
              </a:rPr>
              <a:t>AO3 Compare writers' ideas and perspectives, as well as how these are conveyed, across two or more texts </a:t>
            </a:r>
          </a:p>
          <a:p>
            <a:r>
              <a:rPr lang="en-GB" sz="3400" b="1" dirty="0">
                <a:latin typeface="Candara" panose="020E0502030303020204" pitchFamily="34" charset="0"/>
              </a:rPr>
              <a:t>AO4 Evaluate texts critically and support this with appropriate textual references </a:t>
            </a:r>
          </a:p>
          <a:p>
            <a:r>
              <a:rPr lang="en-GB" sz="3400" b="1" dirty="0">
                <a:latin typeface="Candara" panose="020E0502030303020204" pitchFamily="34" charset="0"/>
              </a:rPr>
              <a:t>AO5 · Communicate clearly, effectively, and imaginatively, selecting and adapting tone, style and register for different forms, purposes and audiences · Organise information and ideas, using structural and grammatical features to support coherence and cohesion of texts </a:t>
            </a:r>
          </a:p>
          <a:p>
            <a:r>
              <a:rPr lang="en-GB" sz="3400" b="1" dirty="0">
                <a:latin typeface="Candara" panose="020E0502030303020204" pitchFamily="34" charset="0"/>
              </a:rPr>
              <a:t>AO6 Candidates must use a range of vocabulary and sentence structures for clarity, purpose and effect, with accurate spelling and punctuation.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EDD44E-22A6-4E5A-AEE8-C0360BF688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1" y="379491"/>
            <a:ext cx="4618673" cy="5702006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en-GB" sz="3400" b="1" u="sng" dirty="0">
                <a:latin typeface="Candara" panose="020E0502030303020204" pitchFamily="34" charset="0"/>
              </a:rPr>
              <a:t>What will I learn in GCSE Literature?</a:t>
            </a:r>
          </a:p>
          <a:p>
            <a:pPr marL="0" indent="0">
              <a:buNone/>
            </a:pPr>
            <a:endParaRPr lang="en-GB" sz="3400" dirty="0">
              <a:latin typeface="Candara" panose="020E0502030303020204" pitchFamily="34" charset="0"/>
            </a:endParaRPr>
          </a:p>
          <a:p>
            <a:r>
              <a:rPr lang="en-GB" sz="3400" b="1" dirty="0">
                <a:latin typeface="Candara" panose="020E0502030303020204" pitchFamily="34" charset="0"/>
              </a:rPr>
              <a:t>AO1 Read, understand and respond to texts. Students should be able to: · maintain a critical style and develop an informed personal response · use textual references, including quotations, to support and illustrate interpretations. </a:t>
            </a:r>
          </a:p>
          <a:p>
            <a:r>
              <a:rPr lang="en-GB" sz="3400" b="1" dirty="0">
                <a:latin typeface="Candara" panose="020E0502030303020204" pitchFamily="34" charset="0"/>
              </a:rPr>
              <a:t>AO2 Analyse the language, form and structure used by a writer to create meanings and effects, using relevant subject terminology where appropriate.</a:t>
            </a:r>
          </a:p>
          <a:p>
            <a:r>
              <a:rPr lang="en-GB" sz="3400" b="1" dirty="0">
                <a:latin typeface="Candara" panose="020E0502030303020204" pitchFamily="34" charset="0"/>
              </a:rPr>
              <a:t>AO3 Show understanding of the relationships between texts and the contexts in which they were written. </a:t>
            </a:r>
          </a:p>
          <a:p>
            <a:r>
              <a:rPr lang="en-GB" sz="3400" b="1" dirty="0">
                <a:latin typeface="Candara" panose="020E0502030303020204" pitchFamily="34" charset="0"/>
              </a:rPr>
              <a:t>AO4 Use a range of vocabulary and sentence structures for clarity, purpose and effect, with accurate spelling and punctuation.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F0BD2B-C438-4AB0-B095-C3492D9E9D78}"/>
              </a:ext>
            </a:extLst>
          </p:cNvPr>
          <p:cNvSpPr txBox="1"/>
          <p:nvPr/>
        </p:nvSpPr>
        <p:spPr>
          <a:xfrm>
            <a:off x="1501220" y="6155344"/>
            <a:ext cx="8927183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Candara" panose="020E0502030303020204" pitchFamily="34" charset="0"/>
              </a:rPr>
              <a:t>You will learn these throughout your daily lessons. Each lesson will be linked to an Assessment Objective.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F12300-D497-40D3-896A-95464F5D6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4285" y="4308050"/>
            <a:ext cx="1672521" cy="1672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929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357</Words>
  <Application>Microsoft Office PowerPoint</Application>
  <PresentationFormat>Widescreen</PresentationFormat>
  <Paragraphs>48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Candara</vt:lpstr>
      <vt:lpstr>Century Gothic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Natalie Goodman</dc:creator>
  <cp:lastModifiedBy>Alison Banner</cp:lastModifiedBy>
  <cp:revision>1</cp:revision>
  <dcterms:created xsi:type="dcterms:W3CDTF">2022-12-01T12:48:07Z</dcterms:created>
  <dcterms:modified xsi:type="dcterms:W3CDTF">2022-12-04T13:43:05Z</dcterms:modified>
</cp:coreProperties>
</file>